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8" r:id="rId2"/>
  </p:sldIdLst>
  <p:sldSz cx="30275213" cy="4280376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208794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417588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626382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83517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0439705" algn="l" defTabSz="2087941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12527646" algn="l" defTabSz="2087941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14615587" algn="l" defTabSz="2087941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16703528" algn="l" defTabSz="2087941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73776"/>
    <a:srgbClr val="000000"/>
    <a:srgbClr val="002C76"/>
    <a:srgbClr val="004B8D"/>
    <a:srgbClr val="4F91C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>
      <p:cViewPr varScale="1">
        <p:scale>
          <a:sx n="12" d="100"/>
          <a:sy n="12" d="100"/>
        </p:scale>
        <p:origin x="2534" y="69"/>
      </p:cViewPr>
      <p:guideLst>
        <p:guide orient="horz" pos="13482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7FAE5-9B7C-AE49-88FE-01662C0F455C}" type="datetime2">
              <a:rPr lang="de-DE" smtClean="0"/>
              <a:t>Montag, 12. September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7FD0F-6887-4D4E-9875-BFF6F56D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9228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ADB6C008-3584-D644-96F2-AB27C5F1DC50}" type="datetime2">
              <a:rPr lang="de-DE" smtClean="0"/>
              <a:t>Montag, 12. September 2022</a:t>
            </a:fld>
            <a:endParaRPr lang="de-D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16150" y="685800"/>
            <a:ext cx="24257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text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936465F8-EBD9-774F-A0F1-81F8AA38F4A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7870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548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2087941" algn="l" rtl="0" eaLnBrk="0" fontAlgn="base" hangingPunct="0">
      <a:spcBef>
        <a:spcPct val="30000"/>
      </a:spcBef>
      <a:spcAft>
        <a:spcPct val="0"/>
      </a:spcAft>
      <a:defRPr sz="548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4175882" algn="l" rtl="0" eaLnBrk="0" fontAlgn="base" hangingPunct="0">
      <a:spcBef>
        <a:spcPct val="30000"/>
      </a:spcBef>
      <a:spcAft>
        <a:spcPct val="0"/>
      </a:spcAft>
      <a:defRPr sz="548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6263823" algn="l" rtl="0" eaLnBrk="0" fontAlgn="base" hangingPunct="0">
      <a:spcBef>
        <a:spcPct val="30000"/>
      </a:spcBef>
      <a:spcAft>
        <a:spcPct val="0"/>
      </a:spcAft>
      <a:defRPr sz="548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8351764" algn="l" rtl="0" eaLnBrk="0" fontAlgn="base" hangingPunct="0">
      <a:spcBef>
        <a:spcPct val="30000"/>
      </a:spcBef>
      <a:spcAft>
        <a:spcPct val="0"/>
      </a:spcAft>
      <a:defRPr sz="548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10439705" algn="l" defTabSz="4175882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6pPr>
    <a:lvl7pPr marL="12527646" algn="l" defTabSz="4175882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7pPr>
    <a:lvl8pPr marL="14615587" algn="l" defTabSz="4175882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8pPr>
    <a:lvl9pPr marL="16703528" algn="l" defTabSz="4175882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mp pptx template poster header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275213" cy="10303664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7593806" y="3037681"/>
            <a:ext cx="22326600" cy="2362200"/>
          </a:xfrm>
          <a:prstGeom prst="rect">
            <a:avLst/>
          </a:prstGeom>
        </p:spPr>
        <p:txBody>
          <a:bodyPr vert="horz" anchor="b"/>
          <a:lstStyle>
            <a:lvl1pPr>
              <a:defRPr sz="7200" b="0" baseline="0">
                <a:solidFill>
                  <a:schemeClr val="bg1"/>
                </a:solidFill>
              </a:defRPr>
            </a:lvl1pPr>
          </a:lstStyle>
          <a:p>
            <a:r>
              <a:rPr lang="en-US" sz="7200" spc="-30" dirty="0">
                <a:solidFill>
                  <a:schemeClr val="bg1"/>
                </a:solidFill>
                <a:latin typeface="+mj-lt"/>
              </a:rPr>
              <a:t>Title …</a:t>
            </a:r>
          </a:p>
        </p:txBody>
      </p:sp>
      <p:pic>
        <p:nvPicPr>
          <p:cNvPr id="4" name="Picture 3" descr="Logo_MICCAI15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220354" y="40756681"/>
            <a:ext cx="4700052" cy="1696788"/>
          </a:xfrm>
          <a:prstGeom prst="rect">
            <a:avLst/>
          </a:prstGeom>
          <a:effectLst/>
        </p:spPr>
      </p:pic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7593806" y="7152481"/>
            <a:ext cx="22326600" cy="2667000"/>
          </a:xfrm>
          <a:prstGeom prst="rect">
            <a:avLst/>
          </a:prstGeom>
        </p:spPr>
        <p:txBody>
          <a:bodyPr vert="horz"/>
          <a:lstStyle>
            <a:lvl1pPr marL="514350" indent="-514350">
              <a:buFont typeface="+mj-lt"/>
              <a:buAutoNum type="arabicPeriod"/>
              <a:defRPr sz="3200" baseline="0">
                <a:solidFill>
                  <a:srgbClr val="002C76"/>
                </a:solidFill>
              </a:defRPr>
            </a:lvl1pPr>
          </a:lstStyle>
          <a:p>
            <a:pPr lvl="0"/>
            <a:r>
              <a:rPr lang="en-US" dirty="0"/>
              <a:t>Institution One</a:t>
            </a:r>
          </a:p>
          <a:p>
            <a:pPr lvl="0"/>
            <a:r>
              <a:rPr lang="en-US" dirty="0"/>
              <a:t>Institution Two</a:t>
            </a:r>
          </a:p>
          <a:p>
            <a:pPr lvl="0"/>
            <a:r>
              <a:rPr lang="en-US" dirty="0" err="1"/>
              <a:t>Institiution</a:t>
            </a:r>
            <a:r>
              <a:rPr lang="en-US" dirty="0"/>
              <a:t> Three</a:t>
            </a:r>
          </a:p>
          <a:p>
            <a:pPr lvl="0"/>
            <a:r>
              <a:rPr lang="en-US" dirty="0"/>
              <a:t>Institution Four (if more, use smaller line spacing between lines)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93805" y="5476081"/>
            <a:ext cx="22326601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Authors list …</a:t>
            </a:r>
          </a:p>
        </p:txBody>
      </p:sp>
    </p:spTree>
    <p:extLst>
      <p:ext uri="{BB962C8B-B14F-4D97-AF65-F5344CB8AC3E}">
        <p14:creationId xmlns:p14="http://schemas.microsoft.com/office/powerpoint/2010/main" val="807090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mp pptx template poster header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275213" cy="10303664"/>
          </a:xfrm>
          <a:prstGeom prst="rect">
            <a:avLst/>
          </a:prstGeom>
        </p:spPr>
      </p:pic>
      <p:pic>
        <p:nvPicPr>
          <p:cNvPr id="3" name="Picture 2" descr="Logo_MICCAI15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0354" y="40756681"/>
            <a:ext cx="4700052" cy="1696788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333333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rgbClr val="333333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rgbClr val="333333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rgbClr val="333333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35C2475-1480-67AA-64F7-90097A499494}"/>
              </a:ext>
            </a:extLst>
          </p:cNvPr>
          <p:cNvSpPr/>
          <p:nvPr/>
        </p:nvSpPr>
        <p:spPr>
          <a:xfrm>
            <a:off x="24786678" y="40484001"/>
            <a:ext cx="5488535" cy="23197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3806" y="2391769"/>
            <a:ext cx="22326600" cy="2362200"/>
          </a:xfrm>
        </p:spPr>
        <p:txBody>
          <a:bodyPr/>
          <a:lstStyle/>
          <a:p>
            <a:r>
              <a:rPr lang="en-US" altLang="zh-CN" dirty="0"/>
              <a:t>Weakly-supervised Biomechanically-constrained CT/MRI Registration of the Spine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593806" y="7072289"/>
            <a:ext cx="22326600" cy="2667000"/>
          </a:xfrm>
        </p:spPr>
        <p:txBody>
          <a:bodyPr/>
          <a:lstStyle/>
          <a:p>
            <a:pPr marL="0" indent="0">
              <a:buNone/>
            </a:pPr>
            <a:r>
              <a:rPr lang="en-US" baseline="30000" dirty="0"/>
              <a:t>1</a:t>
            </a:r>
            <a:r>
              <a:rPr lang="en-US" dirty="0"/>
              <a:t>Chair for Computer Aided Medical Procedures and Augmented Reality, </a:t>
            </a:r>
            <a:r>
              <a:rPr lang="en-US" dirty="0" err="1"/>
              <a:t>Technische</a:t>
            </a:r>
            <a:r>
              <a:rPr lang="en-US" dirty="0"/>
              <a:t> Universität München, </a:t>
            </a:r>
            <a:r>
              <a:rPr lang="en-US" dirty="0" err="1"/>
              <a:t>Garching</a:t>
            </a:r>
            <a:r>
              <a:rPr lang="en-US" dirty="0"/>
              <a:t>, Germany, </a:t>
            </a:r>
          </a:p>
          <a:p>
            <a:pPr marL="0" indent="0">
              <a:buNone/>
            </a:pP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dirty="0" err="1"/>
              <a:t>ScintHealth</a:t>
            </a:r>
            <a:r>
              <a:rPr lang="en-US" dirty="0"/>
              <a:t> GmbH, Munich, Germany, </a:t>
            </a:r>
            <a:r>
              <a:rPr lang="en-US" baseline="30000" dirty="0"/>
              <a:t>3</a:t>
            </a:r>
            <a:r>
              <a:rPr lang="en-US" dirty="0"/>
              <a:t>Reply </a:t>
            </a:r>
            <a:r>
              <a:rPr lang="en-US" dirty="0" err="1"/>
              <a:t>SpA</a:t>
            </a:r>
            <a:r>
              <a:rPr lang="en-US" dirty="0"/>
              <a:t>, Munich, Germany, </a:t>
            </a:r>
            <a:r>
              <a:rPr lang="en-US" baseline="30000" dirty="0"/>
              <a:t>4</a:t>
            </a:r>
            <a:r>
              <a:rPr lang="en-US" dirty="0"/>
              <a:t>Helmholtz AI, Helmholtz </a:t>
            </a:r>
            <a:r>
              <a:rPr lang="en-US" dirty="0" err="1"/>
              <a:t>Zentrum</a:t>
            </a:r>
            <a:r>
              <a:rPr lang="en-US" dirty="0"/>
              <a:t> München, Munich, Germany,</a:t>
            </a:r>
            <a:r>
              <a:rPr lang="en-US" baseline="30000" dirty="0"/>
              <a:t>5</a:t>
            </a:r>
            <a:r>
              <a:rPr lang="en-US" dirty="0"/>
              <a:t>Department of Radiology, </a:t>
            </a:r>
            <a:r>
              <a:rPr lang="en-US" dirty="0" err="1"/>
              <a:t>Technische</a:t>
            </a:r>
            <a:r>
              <a:rPr lang="en-US" dirty="0"/>
              <a:t> Universität München, Munich, Germany, </a:t>
            </a:r>
            <a:r>
              <a:rPr lang="en-US" baseline="30000" dirty="0"/>
              <a:t>6</a:t>
            </a:r>
            <a:r>
              <a:rPr lang="en-US" dirty="0"/>
              <a:t>Department of Neuroradiology, </a:t>
            </a:r>
            <a:r>
              <a:rPr lang="en-US" dirty="0" err="1"/>
              <a:t>Technische</a:t>
            </a:r>
            <a:r>
              <a:rPr lang="en-US" dirty="0"/>
              <a:t> Universität München, Munich, Germany, </a:t>
            </a:r>
            <a:r>
              <a:rPr lang="en-US" baseline="30000" dirty="0"/>
              <a:t>7</a:t>
            </a:r>
            <a:r>
              <a:rPr lang="en-US" dirty="0"/>
              <a:t>Computer Aided Medical Procedures Lab, Laboratory for Computational </a:t>
            </a:r>
            <a:r>
              <a:rPr lang="en-US" dirty="0" err="1"/>
              <a:t>Sensing+Robotics</a:t>
            </a:r>
            <a:r>
              <a:rPr lang="en-US" dirty="0"/>
              <a:t>, Johns Hopkins University, Baltimore, MD, USA, </a:t>
            </a:r>
            <a:r>
              <a:rPr lang="en-US" baseline="30000" dirty="0"/>
              <a:t>8</a:t>
            </a:r>
            <a:r>
              <a:rPr lang="en-US" dirty="0"/>
              <a:t>Department of Electrical Engineering, Sharif University of Technology, Tehran, Iran</a:t>
            </a:r>
            <a:endParaRPr lang="en-US" baseline="30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593805" y="4830169"/>
            <a:ext cx="22326601" cy="1524000"/>
          </a:xfrm>
        </p:spPr>
        <p:txBody>
          <a:bodyPr/>
          <a:lstStyle/>
          <a:p>
            <a:r>
              <a:rPr lang="en-US" dirty="0"/>
              <a:t>Bailiang Jian</a:t>
            </a:r>
            <a:r>
              <a:rPr lang="en-US" baseline="30000" dirty="0"/>
              <a:t>1,2</a:t>
            </a:r>
            <a:r>
              <a:rPr lang="en-US" dirty="0"/>
              <a:t>, Mohammad Farid Azampour</a:t>
            </a:r>
            <a:r>
              <a:rPr lang="en-US" baseline="30000" dirty="0"/>
              <a:t>1,8</a:t>
            </a:r>
            <a:r>
              <a:rPr lang="en-US" dirty="0"/>
              <a:t>, Francesca De Benetti</a:t>
            </a:r>
            <a:r>
              <a:rPr lang="en-US" baseline="30000" dirty="0"/>
              <a:t>1,2</a:t>
            </a:r>
            <a:r>
              <a:rPr lang="en-US" dirty="0"/>
              <a:t>, Johannes Oberreuter</a:t>
            </a:r>
            <a:r>
              <a:rPr lang="en-US" baseline="30000" dirty="0"/>
              <a:t>1,2</a:t>
            </a:r>
            <a:r>
              <a:rPr lang="en-US" dirty="0"/>
              <a:t>, Christina Bukas</a:t>
            </a:r>
            <a:r>
              <a:rPr lang="en-US" baseline="30000" dirty="0"/>
              <a:t>2,4</a:t>
            </a:r>
            <a:r>
              <a:rPr lang="en-US" dirty="0"/>
              <a:t>, </a:t>
            </a:r>
            <a:r>
              <a:rPr lang="en-US" dirty="0" err="1"/>
              <a:t>Alexandera</a:t>
            </a:r>
            <a:r>
              <a:rPr lang="en-US" dirty="0"/>
              <a:t> S. Gersing</a:t>
            </a:r>
            <a:r>
              <a:rPr lang="en-US" baseline="30000" dirty="0"/>
              <a:t>5,6</a:t>
            </a:r>
            <a:r>
              <a:rPr lang="en-US" dirty="0"/>
              <a:t>, Sarah C. Foreman</a:t>
            </a:r>
            <a:r>
              <a:rPr lang="en-US" baseline="30000" dirty="0"/>
              <a:t>5,6</a:t>
            </a:r>
            <a:r>
              <a:rPr lang="en-US" dirty="0"/>
              <a:t>, Anna-Sophia Dietrich</a:t>
            </a:r>
            <a:r>
              <a:rPr lang="en-US" baseline="30000" dirty="0"/>
              <a:t>5,6</a:t>
            </a:r>
            <a:r>
              <a:rPr lang="en-US" dirty="0"/>
              <a:t>, Jon Rischewski</a:t>
            </a:r>
            <a:r>
              <a:rPr lang="en-US" baseline="30000" dirty="0"/>
              <a:t>5,6</a:t>
            </a:r>
            <a:r>
              <a:rPr lang="en-US" dirty="0"/>
              <a:t>, Jan S. Kirschke</a:t>
            </a:r>
            <a:r>
              <a:rPr lang="en-US" baseline="30000" dirty="0"/>
              <a:t>5,6</a:t>
            </a:r>
            <a:r>
              <a:rPr lang="en-US" dirty="0"/>
              <a:t>, Nassir Navab</a:t>
            </a:r>
            <a:r>
              <a:rPr lang="en-US" baseline="30000" dirty="0"/>
              <a:t>1,7</a:t>
            </a:r>
            <a:r>
              <a:rPr lang="en-US" dirty="0"/>
              <a:t> and Thomas Wendler</a:t>
            </a:r>
            <a:r>
              <a:rPr lang="en-US" baseline="30000" dirty="0"/>
              <a:t>1,2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CD31AD-A09E-3A7A-183F-D33914250E96}"/>
              </a:ext>
            </a:extLst>
          </p:cNvPr>
          <p:cNvSpPr txBox="1"/>
          <p:nvPr/>
        </p:nvSpPr>
        <p:spPr>
          <a:xfrm>
            <a:off x="737606" y="10312649"/>
            <a:ext cx="28800000" cy="769441"/>
          </a:xfrm>
          <a:prstGeom prst="rect">
            <a:avLst/>
          </a:prstGeom>
          <a:solidFill>
            <a:srgbClr val="073776"/>
          </a:solidFill>
          <a:ln>
            <a:solidFill>
              <a:srgbClr val="07377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ea"/>
                <a:ea typeface="+mj-ea"/>
              </a:rPr>
              <a:t>Motivation and Contribution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70493C-986E-F4BC-828E-A8F8C1408664}"/>
              </a:ext>
            </a:extLst>
          </p:cNvPr>
          <p:cNvSpPr txBox="1"/>
          <p:nvPr/>
        </p:nvSpPr>
        <p:spPr>
          <a:xfrm>
            <a:off x="719524" y="11070173"/>
            <a:ext cx="28800000" cy="781239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ts val="4300"/>
              </a:lnSpc>
            </a:pPr>
            <a:r>
              <a:rPr lang="en-US" altLang="zh-CN" sz="4000" b="1" dirty="0">
                <a:latin typeface="+mn-ea"/>
                <a:ea typeface="+mn-ea"/>
              </a:rPr>
              <a:t>Clinical motivations:</a:t>
            </a:r>
          </a:p>
          <a:p>
            <a:pPr marL="571500" indent="-571500">
              <a:lnSpc>
                <a:spcPts val="4300"/>
              </a:lnSpc>
              <a:buFontTx/>
              <a:buChar char="-"/>
            </a:pPr>
            <a:r>
              <a:rPr lang="en-US" altLang="zh-CN" sz="4000" dirty="0">
                <a:latin typeface="+mn-ea"/>
                <a:ea typeface="+mn-ea"/>
              </a:rPr>
              <a:t>spinal CT has higher contrast in bony structures</a:t>
            </a:r>
          </a:p>
          <a:p>
            <a:pPr marL="571500" indent="-571500">
              <a:lnSpc>
                <a:spcPts val="4300"/>
              </a:lnSpc>
              <a:buFontTx/>
              <a:buChar char="-"/>
            </a:pPr>
            <a:r>
              <a:rPr lang="en-US" altLang="zh-CN" sz="4000" dirty="0">
                <a:latin typeface="+mn-ea"/>
                <a:ea typeface="+mn-ea"/>
              </a:rPr>
              <a:t>spinal MRI can detect lesions and tumors of the spinal cord, the intervertebral discs and the inner anatomy of the vertebral bodies</a:t>
            </a:r>
          </a:p>
          <a:p>
            <a:pPr>
              <a:lnSpc>
                <a:spcPts val="4300"/>
              </a:lnSpc>
            </a:pPr>
            <a:r>
              <a:rPr lang="en-US" altLang="zh-CN" sz="4000" b="1" dirty="0">
                <a:latin typeface="+mn-ea"/>
                <a:ea typeface="+mn-ea"/>
              </a:rPr>
              <a:t>Problems in registering articulated rigid structures:</a:t>
            </a:r>
          </a:p>
          <a:p>
            <a:pPr marL="571500" indent="-571500">
              <a:lnSpc>
                <a:spcPts val="4300"/>
              </a:lnSpc>
              <a:buFontTx/>
              <a:buChar char="-"/>
            </a:pPr>
            <a:r>
              <a:rPr lang="en-US" altLang="zh-CN" sz="4000" dirty="0">
                <a:latin typeface="+mn-ea"/>
                <a:ea typeface="+mn-ea"/>
              </a:rPr>
              <a:t>rigid registration cannot address the varying curvature of patients’ spine during different imaging sessions</a:t>
            </a:r>
          </a:p>
          <a:p>
            <a:pPr marL="571500" indent="-571500">
              <a:lnSpc>
                <a:spcPts val="4300"/>
              </a:lnSpc>
              <a:buFontTx/>
              <a:buChar char="-"/>
            </a:pPr>
            <a:r>
              <a:rPr lang="en-US" altLang="zh-CN" sz="4000" dirty="0">
                <a:latin typeface="+mn-ea"/>
                <a:ea typeface="+mn-ea"/>
              </a:rPr>
              <a:t>global deformable registration ignores difference between soft tissues and bony structures</a:t>
            </a:r>
          </a:p>
          <a:p>
            <a:pPr marL="571500" indent="-571500">
              <a:lnSpc>
                <a:spcPts val="4300"/>
              </a:lnSpc>
              <a:buFontTx/>
              <a:buChar char="-"/>
            </a:pPr>
            <a:endParaRPr lang="en-US" altLang="zh-CN" sz="4000" dirty="0">
              <a:latin typeface="+mn-ea"/>
              <a:ea typeface="+mn-ea"/>
            </a:endParaRPr>
          </a:p>
          <a:p>
            <a:pPr marL="571500" indent="-571500">
              <a:lnSpc>
                <a:spcPts val="4300"/>
              </a:lnSpc>
              <a:buFontTx/>
              <a:buChar char="-"/>
            </a:pPr>
            <a:endParaRPr lang="en-US" altLang="zh-CN" sz="4000" dirty="0">
              <a:latin typeface="+mn-ea"/>
              <a:ea typeface="+mn-ea"/>
            </a:endParaRPr>
          </a:p>
          <a:p>
            <a:pPr marL="571500" indent="-571500">
              <a:lnSpc>
                <a:spcPts val="4300"/>
              </a:lnSpc>
              <a:buFontTx/>
              <a:buChar char="-"/>
            </a:pPr>
            <a:endParaRPr lang="en-US" altLang="zh-CN" sz="4000" dirty="0">
              <a:latin typeface="+mn-ea"/>
              <a:ea typeface="+mn-ea"/>
            </a:endParaRPr>
          </a:p>
          <a:p>
            <a:pPr>
              <a:lnSpc>
                <a:spcPts val="4300"/>
              </a:lnSpc>
            </a:pPr>
            <a:endParaRPr lang="en-US" altLang="zh-CN" sz="4000" dirty="0">
              <a:latin typeface="+mn-ea"/>
              <a:ea typeface="+mn-ea"/>
            </a:endParaRPr>
          </a:p>
          <a:p>
            <a:pPr>
              <a:lnSpc>
                <a:spcPts val="4300"/>
              </a:lnSpc>
            </a:pPr>
            <a:r>
              <a:rPr lang="en-US" altLang="zh-CN" sz="4000" b="1" dirty="0">
                <a:latin typeface="+mn-ea"/>
                <a:ea typeface="+mn-ea"/>
              </a:rPr>
              <a:t>Our contributions:</a:t>
            </a:r>
            <a:endParaRPr lang="en-US" altLang="zh-CN" sz="4000" dirty="0">
              <a:latin typeface="+mn-ea"/>
              <a:ea typeface="+mn-ea"/>
            </a:endParaRPr>
          </a:p>
          <a:p>
            <a:pPr marL="742950" indent="-742950">
              <a:lnSpc>
                <a:spcPts val="4300"/>
              </a:lnSpc>
              <a:buFont typeface="+mj-lt"/>
              <a:buAutoNum type="alphaLcParenR"/>
            </a:pPr>
            <a:r>
              <a:rPr lang="en-US" altLang="zh-CN" sz="4000" dirty="0">
                <a:latin typeface="+mn-ea"/>
                <a:ea typeface="+mn-ea"/>
              </a:rPr>
              <a:t>Proposal of a framework for </a:t>
            </a:r>
            <a:r>
              <a:rPr lang="en-US" altLang="zh-CN" sz="4000" b="1" dirty="0">
                <a:latin typeface="+mn-ea"/>
                <a:ea typeface="+mn-ea"/>
              </a:rPr>
              <a:t>rigidity-preserving</a:t>
            </a:r>
            <a:r>
              <a:rPr lang="en-US" altLang="zh-CN" sz="4000" dirty="0">
                <a:latin typeface="+mn-ea"/>
                <a:ea typeface="+mn-ea"/>
              </a:rPr>
              <a:t> MRI/CT deformable registration of the spine</a:t>
            </a:r>
          </a:p>
          <a:p>
            <a:pPr marL="742950" indent="-742950">
              <a:lnSpc>
                <a:spcPts val="4300"/>
              </a:lnSpc>
              <a:buFont typeface="+mj-lt"/>
              <a:buAutoNum type="alphaLcParenR"/>
            </a:pPr>
            <a:r>
              <a:rPr lang="en-US" altLang="zh-CN" sz="4000" dirty="0">
                <a:latin typeface="+mn-ea"/>
                <a:ea typeface="+mn-ea"/>
              </a:rPr>
              <a:t>Introduction of the </a:t>
            </a:r>
            <a:r>
              <a:rPr lang="en-US" altLang="zh-CN" sz="4000" b="1" dirty="0">
                <a:latin typeface="+mn-ea"/>
                <a:ea typeface="+mn-ea"/>
              </a:rPr>
              <a:t>rigid dice (RD)</a:t>
            </a:r>
            <a:r>
              <a:rPr lang="en-US" altLang="zh-CN" sz="4000" dirty="0">
                <a:latin typeface="+mn-ea"/>
                <a:ea typeface="+mn-ea"/>
              </a:rPr>
              <a:t> loss and </a:t>
            </a:r>
            <a:r>
              <a:rPr lang="en-US" altLang="zh-CN" sz="4000" b="1" dirty="0">
                <a:latin typeface="+mn-ea"/>
                <a:ea typeface="+mn-ea"/>
              </a:rPr>
              <a:t>rigid field (RF)</a:t>
            </a:r>
            <a:r>
              <a:rPr lang="en-US" altLang="zh-CN" sz="4000" dirty="0">
                <a:latin typeface="+mn-ea"/>
                <a:ea typeface="+mn-ea"/>
              </a:rPr>
              <a:t> loss for rigidity-preservation</a:t>
            </a:r>
          </a:p>
          <a:p>
            <a:pPr marL="742950" indent="-742950">
              <a:lnSpc>
                <a:spcPts val="4300"/>
              </a:lnSpc>
              <a:buFont typeface="+mj-lt"/>
              <a:buAutoNum type="alphaLcParenR"/>
            </a:pPr>
            <a:r>
              <a:rPr lang="en-US" altLang="zh-CN" sz="4000" dirty="0">
                <a:latin typeface="+mn-ea"/>
                <a:ea typeface="+mn-ea"/>
              </a:rPr>
              <a:t>Adaptation of rigidity penalties used in conventional registration (</a:t>
            </a:r>
            <a:r>
              <a:rPr lang="en-US" altLang="zh-CN" sz="4000" b="1" dirty="0">
                <a:latin typeface="+mn-ea"/>
                <a:ea typeface="+mn-ea"/>
              </a:rPr>
              <a:t>orthonormal condition (OC), properness condition (PC)</a:t>
            </a:r>
            <a:r>
              <a:rPr lang="en-US" altLang="zh-CN" sz="4000" dirty="0">
                <a:latin typeface="+mn-ea"/>
                <a:ea typeface="+mn-ea"/>
              </a:rPr>
              <a:t>) to deep learning image registration</a:t>
            </a:r>
          </a:p>
          <a:p>
            <a:pPr marL="742950" indent="-742950">
              <a:lnSpc>
                <a:spcPts val="4300"/>
              </a:lnSpc>
              <a:buFont typeface="+mj-lt"/>
              <a:buAutoNum type="alphaLcParenR"/>
            </a:pPr>
            <a:r>
              <a:rPr lang="en-US" altLang="zh-CN" sz="4000" dirty="0">
                <a:latin typeface="+mn-ea"/>
                <a:ea typeface="+mn-ea"/>
              </a:rPr>
              <a:t>Extensive evaluation and ablation study of different losses on an in-house dataset with 167 patients</a:t>
            </a:r>
            <a:endParaRPr lang="en-US" altLang="zh-CN" sz="4400" dirty="0">
              <a:latin typeface="+mn-ea"/>
              <a:ea typeface="+mn-ea"/>
            </a:endParaRPr>
          </a:p>
          <a:p>
            <a:pPr>
              <a:lnSpc>
                <a:spcPts val="4500"/>
              </a:lnSpc>
            </a:pPr>
            <a:endParaRPr lang="zh-CN" altLang="en-US" sz="4400" b="1" dirty="0">
              <a:latin typeface="+mn-ea"/>
              <a:ea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5775ED8-559B-2803-33B9-FCF6AEF76819}"/>
              </a:ext>
            </a:extLst>
          </p:cNvPr>
          <p:cNvSpPr txBox="1"/>
          <p:nvPr/>
        </p:nvSpPr>
        <p:spPr>
          <a:xfrm>
            <a:off x="719524" y="16577345"/>
            <a:ext cx="28800000" cy="769441"/>
          </a:xfrm>
          <a:prstGeom prst="rect">
            <a:avLst/>
          </a:prstGeom>
          <a:solidFill>
            <a:srgbClr val="073776"/>
          </a:solidFill>
          <a:ln>
            <a:solidFill>
              <a:srgbClr val="07377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ea"/>
                <a:ea typeface="+mj-ea"/>
              </a:rPr>
              <a:t>Proposed Method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983CDF3-7515-1A0F-2B1C-00BAFF8FE22F}"/>
                  </a:ext>
                </a:extLst>
              </p:cNvPr>
              <p:cNvSpPr txBox="1"/>
              <p:nvPr/>
            </p:nvSpPr>
            <p:spPr>
              <a:xfrm>
                <a:off x="719524" y="17346786"/>
                <a:ext cx="18889588" cy="7632859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>
                  <a:lnSpc>
                    <a:spcPts val="4200"/>
                  </a:lnSpc>
                </a:pPr>
                <a:r>
                  <a:rPr lang="en-US" altLang="zh-CN" sz="4000" b="1" dirty="0">
                    <a:latin typeface="+mn-ea"/>
                    <a:ea typeface="+mn-ea"/>
                  </a:rPr>
                  <a:t>Framework workflow:</a:t>
                </a:r>
              </a:p>
              <a:p>
                <a:pPr marL="571500" indent="-571500">
                  <a:lnSpc>
                    <a:spcPts val="4200"/>
                  </a:lnSpc>
                  <a:buFont typeface="Times New Roman" panose="02020603050405020304" pitchFamily="18" charset="0"/>
                  <a:buChar char="-"/>
                </a:pPr>
                <a:r>
                  <a:rPr lang="en-US" altLang="zh-CN" sz="4000" dirty="0">
                    <a:latin typeface="+mn-ea"/>
                    <a:ea typeface="+mn-ea"/>
                  </a:rPr>
                  <a:t>Inputs: a CT (moving</a:t>
                </a:r>
                <a:r>
                  <a:rPr lang="zh-CN" altLang="en-US" sz="4000" dirty="0">
                    <a:latin typeface="+mn-ea"/>
                    <a:ea typeface="+mn-ea"/>
                  </a:rPr>
                  <a:t> </a:t>
                </a:r>
                <a:r>
                  <a:rPr lang="en-US" altLang="zh-CN" sz="4000" dirty="0">
                    <a:latin typeface="+mn-ea"/>
                    <a:ea typeface="+mn-ea"/>
                  </a:rPr>
                  <a:t>image) and its label map, an MRI (fixed image)</a:t>
                </a:r>
              </a:p>
              <a:p>
                <a:pPr marL="571500" indent="-571500">
                  <a:lnSpc>
                    <a:spcPts val="4200"/>
                  </a:lnSpc>
                  <a:buFont typeface="Times New Roman" panose="02020603050405020304" pitchFamily="18" charset="0"/>
                  <a:buChar char="-"/>
                </a:pPr>
                <a:r>
                  <a:rPr lang="en-US" altLang="zh-CN" sz="4000" dirty="0">
                    <a:latin typeface="+mn-ea"/>
                    <a:ea typeface="+mn-ea"/>
                  </a:rPr>
                  <a:t>Output: a dense displacement field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+mn-ea"/>
                      </a:rPr>
                      <m:t>𝜙</m:t>
                    </m:r>
                  </m:oMath>
                </a14:m>
                <a:endParaRPr lang="en-US" altLang="zh-CN" sz="4000" b="0" dirty="0">
                  <a:latin typeface="+mn-ea"/>
                  <a:ea typeface="+mn-ea"/>
                </a:endParaRPr>
              </a:p>
              <a:p>
                <a:pPr>
                  <a:lnSpc>
                    <a:spcPts val="4200"/>
                  </a:lnSpc>
                </a:pPr>
                <a:r>
                  <a:rPr lang="en-US" altLang="zh-CN" sz="4000" b="1" dirty="0">
                    <a:latin typeface="+mn-ea"/>
                    <a:ea typeface="+mn-ea"/>
                  </a:rPr>
                  <a:t>Training losses:</a:t>
                </a:r>
              </a:p>
              <a:p>
                <a:pPr marL="742950" indent="-742950">
                  <a:lnSpc>
                    <a:spcPts val="4200"/>
                  </a:lnSpc>
                  <a:buSzPct val="90000"/>
                  <a:buFont typeface="+mj-lt"/>
                  <a:buAutoNum type="alphaLcParenR"/>
                </a:pPr>
                <a:r>
                  <a:rPr lang="en-US" altLang="zh-CN" sz="4000" dirty="0">
                    <a:latin typeface="+mn-ea"/>
                    <a:ea typeface="+mn-ea"/>
                  </a:rPr>
                  <a:t>intensity-based image similarity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+mn-ea"/>
                          </a:rPr>
                          <m:t>𝑠𝑖𝑚</m:t>
                        </m:r>
                      </m:sub>
                    </m:sSub>
                  </m:oMath>
                </a14:m>
                <a:endParaRPr lang="en-US" altLang="zh-CN" sz="4000" dirty="0">
                  <a:latin typeface="+mn-ea"/>
                  <a:ea typeface="+mn-ea"/>
                </a:endParaRPr>
              </a:p>
              <a:p>
                <a:pPr marL="742950" indent="-742950">
                  <a:lnSpc>
                    <a:spcPts val="4200"/>
                  </a:lnSpc>
                  <a:buSzPct val="90000"/>
                  <a:buFont typeface="+mj-lt"/>
                  <a:buAutoNum type="alphaLcParenR"/>
                </a:pPr>
                <a:r>
                  <a:rPr lang="en-US" altLang="zh-CN" sz="4000" dirty="0">
                    <a:latin typeface="+mn-ea"/>
                    <a:ea typeface="+mn-ea"/>
                  </a:rPr>
                  <a:t>smoothness </a:t>
                </a:r>
                <a:r>
                  <a:rPr lang="en-US" altLang="zh-CN" sz="4000" dirty="0" err="1">
                    <a:latin typeface="+mn-ea"/>
                    <a:ea typeface="+mn-ea"/>
                  </a:rPr>
                  <a:t>regularizer</a:t>
                </a:r>
                <a:r>
                  <a:rPr lang="en-US" altLang="zh-CN" sz="4000" dirty="0">
                    <a:latin typeface="+mn-ea"/>
                    <a:ea typeface="+mn-ea"/>
                  </a:rPr>
                  <a:t> on the output DDF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+mn-ea"/>
                          </a:rPr>
                          <m:t>𝑠𝑚𝑜𝑜𝑡h</m:t>
                        </m:r>
                      </m:sub>
                    </m:sSub>
                  </m:oMath>
                </a14:m>
                <a:r>
                  <a:rPr lang="en-US" altLang="zh-CN" sz="4000" dirty="0">
                    <a:latin typeface="+mn-ea"/>
                    <a:ea typeface="+mn-ea"/>
                  </a:rPr>
                  <a:t> </a:t>
                </a:r>
              </a:p>
              <a:p>
                <a:pPr marL="742950" indent="-742950">
                  <a:lnSpc>
                    <a:spcPts val="4200"/>
                  </a:lnSpc>
                  <a:buSzPct val="90000"/>
                  <a:buFont typeface="+mj-lt"/>
                  <a:buAutoNum type="alphaLcParenR"/>
                </a:pPr>
                <a:r>
                  <a:rPr lang="en-US" altLang="zh-CN" sz="4000" dirty="0">
                    <a:latin typeface="+mn-ea"/>
                    <a:ea typeface="+mn-ea"/>
                  </a:rPr>
                  <a:t>rigidity penalties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+mn-ea"/>
                          </a:rPr>
                          <m:t>𝑟𝑖𝑔𝑖𝑑</m:t>
                        </m:r>
                      </m:sub>
                    </m:sSub>
                  </m:oMath>
                </a14:m>
                <a:r>
                  <a:rPr lang="en-US" altLang="zh-CN" sz="4000" dirty="0">
                    <a:latin typeface="+mn-ea"/>
                    <a:ea typeface="+mn-ea"/>
                  </a:rPr>
                  <a:t> between  the moving label and the warped label, or on the deformation vectors inside the rigid bodies</a:t>
                </a:r>
              </a:p>
              <a:p>
                <a:pPr>
                  <a:lnSpc>
                    <a:spcPts val="4200"/>
                  </a:lnSpc>
                </a:pPr>
                <a:r>
                  <a:rPr lang="en-US" altLang="zh-CN" sz="4000" b="1" dirty="0">
                    <a:latin typeface="+mn-ea"/>
                    <a:ea typeface="+mn-ea"/>
                  </a:rPr>
                  <a:t>Rigidity penalties:</a:t>
                </a:r>
              </a:p>
              <a:p>
                <a:pPr>
                  <a:lnSpc>
                    <a:spcPts val="4000"/>
                  </a:lnSpc>
                </a:pPr>
                <a:r>
                  <a:rPr lang="en-US" altLang="zh-CN" sz="4000" b="1" dirty="0">
                    <a:latin typeface="+mn-ea"/>
                    <a:ea typeface="+mn-ea"/>
                  </a:rPr>
                  <a:t>	</a:t>
                </a:r>
                <a:r>
                  <a:rPr lang="en-US" altLang="zh-CN" sz="4000" b="1" u="sng" dirty="0">
                    <a:latin typeface="+mn-ea"/>
                    <a:ea typeface="+mn-ea"/>
                  </a:rPr>
                  <a:t>Rigid dice loss:</a:t>
                </a:r>
                <a:endParaRPr lang="en-US" altLang="zh-CN" sz="4000" dirty="0">
                  <a:latin typeface="+mn-ea"/>
                  <a:ea typeface="+mn-ea"/>
                </a:endParaRPr>
              </a:p>
              <a:p>
                <a:pPr marL="884238" indent="-609600">
                  <a:lnSpc>
                    <a:spcPts val="4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sz="4000" dirty="0">
                    <a:latin typeface="+mn-ea"/>
                    <a:ea typeface="+mn-ea"/>
                  </a:rPr>
                  <a:t>Step 1: Compute the closest rigidly transformed label of each vertebra through rigid registration between moving label and warped label</a:t>
                </a:r>
              </a:p>
              <a:p>
                <a:pPr marL="884238" indent="-609600">
                  <a:lnSpc>
                    <a:spcPts val="4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sz="4000" dirty="0">
                    <a:latin typeface="+mn-ea"/>
                    <a:ea typeface="+mn-ea"/>
                  </a:rPr>
                  <a:t>Step 2: Calculate the dice loss between the closest rigidly transformed label and warped label</a:t>
                </a:r>
                <a:endParaRPr lang="zh-CN" altLang="en-US" sz="4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983CDF3-7515-1A0F-2B1C-00BAFF8FE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24" y="17346786"/>
                <a:ext cx="18889588" cy="7632859"/>
              </a:xfrm>
              <a:prstGeom prst="rect">
                <a:avLst/>
              </a:prstGeom>
              <a:blipFill>
                <a:blip r:embed="rId2"/>
                <a:stretch>
                  <a:fillRect l="-1129" t="-2396" r="-710" b="-7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72AD4B6B-E32A-3209-7C37-5A8DF3998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889" y="17465520"/>
            <a:ext cx="10517367" cy="64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DCB79CF-6881-2CAA-2EA2-1303BC7CEE92}"/>
                  </a:ext>
                </a:extLst>
              </p:cNvPr>
              <p:cNvSpPr txBox="1"/>
              <p:nvPr/>
            </p:nvSpPr>
            <p:spPr>
              <a:xfrm>
                <a:off x="719524" y="24711358"/>
                <a:ext cx="28800000" cy="5837495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altLang="zh-CN" sz="4000" b="1" dirty="0">
                    <a:latin typeface="+mn-ea"/>
                    <a:ea typeface="+mn-ea"/>
                  </a:rPr>
                  <a:t>	</a:t>
                </a:r>
                <a:r>
                  <a:rPr lang="en-US" altLang="zh-CN" sz="4000" b="1" u="sng" dirty="0">
                    <a:latin typeface="+mn-ea"/>
                    <a:ea typeface="+mn-ea"/>
                  </a:rPr>
                  <a:t>Rigid field loss:</a:t>
                </a:r>
              </a:p>
              <a:p>
                <a:pPr marL="884238" indent="-609600">
                  <a:lnSpc>
                    <a:spcPts val="41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sz="4000" dirty="0">
                    <a:latin typeface="+mn-ea"/>
                    <a:ea typeface="+mn-ea"/>
                  </a:rPr>
                  <a:t>Step 1: Sample a set of random points from the moving label of each vertebra</a:t>
                </a:r>
              </a:p>
              <a:p>
                <a:pPr marL="884238" indent="-609600">
                  <a:lnSpc>
                    <a:spcPts val="41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sz="4000" dirty="0">
                    <a:latin typeface="+mn-ea"/>
                    <a:ea typeface="+mn-ea"/>
                  </a:rPr>
                  <a:t>Step 2: Compute the corresponding  points in the warped label through DDF </a:t>
                </a:r>
                <a14:m>
                  <m:oMath xmlns:m="http://schemas.openxmlformats.org/officeDocument/2006/math">
                    <m:r>
                      <a:rPr lang="en-US" altLang="zh-CN" sz="4000">
                        <a:latin typeface="Cambria Math" panose="02040503050406030204" pitchFamily="18" charset="0"/>
                        <a:ea typeface="+mn-ea"/>
                      </a:rPr>
                      <m:t>𝜙</m:t>
                    </m:r>
                  </m:oMath>
                </a14:m>
                <a:endParaRPr lang="en-US" altLang="zh-CN" sz="4000" dirty="0">
                  <a:latin typeface="+mn-ea"/>
                  <a:ea typeface="+mn-ea"/>
                </a:endParaRPr>
              </a:p>
              <a:p>
                <a:pPr marL="884238" indent="-609600">
                  <a:lnSpc>
                    <a:spcPts val="41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sz="4000" dirty="0">
                    <a:latin typeface="+mn-ea"/>
                    <a:ea typeface="+mn-ea"/>
                  </a:rPr>
                  <a:t>Step 3: Compute the average rigid motion for the set of pairing points with SVD (</a:t>
                </a:r>
                <a:r>
                  <a:rPr lang="en-US" altLang="zh-CN" sz="4000" dirty="0" err="1">
                    <a:latin typeface="+mn-ea"/>
                    <a:ea typeface="+mn-ea"/>
                  </a:rPr>
                  <a:t>Procruste</a:t>
                </a:r>
                <a:r>
                  <a:rPr lang="en-US" altLang="zh-CN" sz="4000" dirty="0">
                    <a:latin typeface="+mn-ea"/>
                    <a:ea typeface="+mn-ea"/>
                  </a:rPr>
                  <a:t> problem)</a:t>
                </a:r>
              </a:p>
              <a:p>
                <a:pPr marL="884238" indent="-609600">
                  <a:lnSpc>
                    <a:spcPts val="41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sz="4000" dirty="0">
                    <a:latin typeface="+mn-ea"/>
                    <a:ea typeface="+mn-ea"/>
                  </a:rPr>
                  <a:t>Step 4: Calculate the MSE loss between the DDF vectors and the average rigid motion vectors inside each vertebra</a:t>
                </a:r>
              </a:p>
              <a:p>
                <a:pPr marL="571500" indent="-571500">
                  <a:lnSpc>
                    <a:spcPts val="4000"/>
                  </a:lnSpc>
                  <a:buFontTx/>
                  <a:buChar char="-"/>
                </a:pPr>
                <a:endParaRPr lang="en-US" altLang="zh-CN" sz="4000" dirty="0">
                  <a:latin typeface="+mn-ea"/>
                  <a:ea typeface="+mn-ea"/>
                </a:endParaRPr>
              </a:p>
              <a:p>
                <a:pPr>
                  <a:lnSpc>
                    <a:spcPts val="4000"/>
                  </a:lnSpc>
                </a:pPr>
                <a:endParaRPr lang="en-US" altLang="zh-CN" sz="4000" dirty="0">
                  <a:latin typeface="+mn-ea"/>
                  <a:ea typeface="+mn-ea"/>
                </a:endParaRPr>
              </a:p>
              <a:p>
                <a:pPr>
                  <a:lnSpc>
                    <a:spcPts val="4000"/>
                  </a:lnSpc>
                </a:pPr>
                <a:r>
                  <a:rPr lang="en-US" altLang="zh-CN" sz="4000" b="1" dirty="0">
                    <a:latin typeface="+mn-ea"/>
                    <a:ea typeface="+mn-ea"/>
                  </a:rPr>
                  <a:t>	</a:t>
                </a:r>
                <a:r>
                  <a:rPr lang="en-US" altLang="zh-CN" sz="4000" b="1" u="sng" dirty="0">
                    <a:latin typeface="+mn-ea"/>
                    <a:ea typeface="+mn-ea"/>
                  </a:rPr>
                  <a:t>PC &amp; OC:</a:t>
                </a:r>
              </a:p>
              <a:p>
                <a:pPr marL="884238" indent="-609600">
                  <a:lnSpc>
                    <a:spcPts val="41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sz="4000" dirty="0">
                    <a:latin typeface="+mn-ea"/>
                    <a:ea typeface="+mn-ea"/>
                  </a:rPr>
                  <a:t>Step 1: Compute the Jacobian of the DDF inside each vertebra</a:t>
                </a:r>
              </a:p>
              <a:p>
                <a:pPr marL="884238" indent="-609600">
                  <a:lnSpc>
                    <a:spcPts val="41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sz="4000" dirty="0">
                    <a:latin typeface="+mn-ea"/>
                    <a:ea typeface="+mn-ea"/>
                  </a:rPr>
                  <a:t>Step 2:</a:t>
                </a:r>
              </a:p>
              <a:p>
                <a:pPr marL="274638">
                  <a:lnSpc>
                    <a:spcPts val="4100"/>
                  </a:lnSpc>
                </a:pPr>
                <a:r>
                  <a:rPr lang="en-US" altLang="zh-CN" sz="4000" b="1" dirty="0">
                    <a:latin typeface="+mn-ea"/>
                    <a:ea typeface="+mn-ea"/>
                  </a:rPr>
                  <a:t>	</a:t>
                </a:r>
                <a:r>
                  <a:rPr lang="en-US" altLang="zh-CN" sz="4000" b="1" u="sng" dirty="0">
                    <a:latin typeface="+mn-ea"/>
                    <a:ea typeface="+mn-ea"/>
                  </a:rPr>
                  <a:t>Properness condition:</a:t>
                </a:r>
                <a:r>
                  <a:rPr lang="en-US" altLang="zh-CN" sz="4000" b="1" dirty="0">
                    <a:latin typeface="+mn-ea"/>
                    <a:ea typeface="+mn-ea"/>
                  </a:rPr>
                  <a:t> </a:t>
                </a:r>
                <a:r>
                  <a:rPr lang="en-US" altLang="zh-CN" sz="4000" dirty="0">
                    <a:latin typeface="+mn-ea"/>
                    <a:ea typeface="+mn-ea"/>
                  </a:rPr>
                  <a:t>Calculate the </a:t>
                </a:r>
                <a14:m>
                  <m:oMath xmlns:m="http://schemas.openxmlformats.org/officeDocument/2006/math">
                    <m:r>
                      <a:rPr lang="en-US" altLang="zh-CN" sz="4000">
                        <a:latin typeface="Cambria Math" panose="02040503050406030204" pitchFamily="18" charset="0"/>
                        <a:ea typeface="+mn-ea"/>
                      </a:rPr>
                      <m:t>𝑙</m:t>
                    </m:r>
                    <m:r>
                      <a:rPr lang="en-US" altLang="zh-CN" sz="4000">
                        <a:latin typeface="Cambria Math" panose="02040503050406030204" pitchFamily="18" charset="0"/>
                        <a:ea typeface="+mn-ea"/>
                      </a:rPr>
                      <m:t>2</m:t>
                    </m:r>
                  </m:oMath>
                </a14:m>
                <a:r>
                  <a:rPr lang="en-US" altLang="zh-CN" sz="4000" dirty="0">
                    <a:latin typeface="+mn-ea"/>
                    <a:ea typeface="+mn-ea"/>
                  </a:rPr>
                  <a:t>-distance 	between the Jacobian determinant and constant one</a:t>
                </a:r>
              </a:p>
              <a:p>
                <a:pPr marL="274638">
                  <a:lnSpc>
                    <a:spcPts val="4100"/>
                  </a:lnSpc>
                </a:pPr>
                <a:r>
                  <a:rPr lang="en-US" altLang="zh-CN" sz="4000" b="1" dirty="0">
                    <a:latin typeface="+mn-ea"/>
                    <a:ea typeface="+mn-ea"/>
                  </a:rPr>
                  <a:t>	</a:t>
                </a:r>
                <a:r>
                  <a:rPr lang="en-US" altLang="zh-CN" sz="4000" b="1" u="sng" dirty="0">
                    <a:latin typeface="+mn-ea"/>
                    <a:ea typeface="+mn-ea"/>
                  </a:rPr>
                  <a:t>Orthonormal condition:</a:t>
                </a:r>
                <a:r>
                  <a:rPr lang="en-US" altLang="zh-CN" sz="4000" dirty="0">
                    <a:latin typeface="+mn-ea"/>
                    <a:ea typeface="+mn-ea"/>
                  </a:rPr>
                  <a:t> Calculate the </a:t>
                </a:r>
                <a:r>
                  <a:rPr lang="en-US" altLang="zh-CN" sz="4000" dirty="0" err="1">
                    <a:latin typeface="+mn-ea"/>
                    <a:ea typeface="+mn-ea"/>
                  </a:rPr>
                  <a:t>Frobenius</a:t>
                </a:r>
                <a:r>
                  <a:rPr lang="en-US" altLang="zh-CN" sz="4000" dirty="0">
                    <a:latin typeface="+mn-ea"/>
                    <a:ea typeface="+mn-ea"/>
                  </a:rPr>
                  <a:t> 	distance between the inner product of the Jacobian and 	identity matrix </a:t>
                </a:r>
                <a:endParaRPr lang="en-US" altLang="zh-CN" sz="4400" b="1" u="sng" dirty="0">
                  <a:latin typeface="+mn-ea"/>
                  <a:ea typeface="+mn-ea"/>
                </a:endParaRPr>
              </a:p>
              <a:p>
                <a:pPr marL="571500" indent="-571500">
                  <a:lnSpc>
                    <a:spcPts val="4200"/>
                  </a:lnSpc>
                  <a:buFontTx/>
                  <a:buChar char="-"/>
                </a:pPr>
                <a:endParaRPr lang="en-US" altLang="zh-CN" sz="4400" dirty="0">
                  <a:latin typeface="+mn-ea"/>
                  <a:ea typeface="+mn-ea"/>
                </a:endParaRPr>
              </a:p>
              <a:p>
                <a:pPr>
                  <a:lnSpc>
                    <a:spcPts val="4200"/>
                  </a:lnSpc>
                </a:pPr>
                <a:endParaRPr lang="zh-CN" altLang="en-US" sz="44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DCB79CF-6881-2CAA-2EA2-1303BC7CE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24" y="24711358"/>
                <a:ext cx="28800000" cy="5837495"/>
              </a:xfrm>
              <a:prstGeom prst="rect">
                <a:avLst/>
              </a:prstGeom>
              <a:blipFill>
                <a:blip r:embed="rId4"/>
                <a:stretch>
                  <a:fillRect t="-36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2FA37176-8FED-04C6-6DA2-1F7472865EAE}"/>
              </a:ext>
            </a:extLst>
          </p:cNvPr>
          <p:cNvSpPr txBox="1"/>
          <p:nvPr/>
        </p:nvSpPr>
        <p:spPr>
          <a:xfrm>
            <a:off x="719524" y="29466777"/>
            <a:ext cx="28800000" cy="769441"/>
          </a:xfrm>
          <a:prstGeom prst="rect">
            <a:avLst/>
          </a:prstGeom>
          <a:solidFill>
            <a:srgbClr val="073776"/>
          </a:solidFill>
          <a:ln>
            <a:solidFill>
              <a:srgbClr val="07377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ea"/>
                <a:ea typeface="+mj-ea"/>
              </a:rPr>
              <a:t>Results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7C94CB-1CBE-F87A-2403-74C1B286F20F}"/>
              </a:ext>
            </a:extLst>
          </p:cNvPr>
          <p:cNvSpPr txBox="1"/>
          <p:nvPr/>
        </p:nvSpPr>
        <p:spPr>
          <a:xfrm>
            <a:off x="21978366" y="24394628"/>
            <a:ext cx="10297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Fig 1. An overview of the architecture.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34D30F1-21DE-D2A0-67D2-EEF7447AC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12" y="30259425"/>
            <a:ext cx="13413912" cy="684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9528A95-99CE-DFD8-53E4-CA92A5E79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7206" y="35786896"/>
            <a:ext cx="11563944" cy="354983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E34AC95-C7CB-E910-B8B0-42A6ACDA9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66762" y="30259425"/>
            <a:ext cx="7767294" cy="504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F444C0A-CE09-98D0-6AAF-887BB8C32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57206" y="39336728"/>
            <a:ext cx="11563200" cy="337952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113D04D-943B-5D1F-6A00-BA5B4B952B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65864" y="30259425"/>
            <a:ext cx="8000154" cy="5040000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EA1A1DEA-3787-39CB-5DE5-B8CFC775ECDC}"/>
              </a:ext>
            </a:extLst>
          </p:cNvPr>
          <p:cNvGrpSpPr/>
          <p:nvPr/>
        </p:nvGrpSpPr>
        <p:grpSpPr>
          <a:xfrm>
            <a:off x="29662032" y="30561006"/>
            <a:ext cx="669262" cy="4384424"/>
            <a:chOff x="15596168" y="30561006"/>
            <a:chExt cx="669262" cy="4384424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E1B12D4D-116E-AF51-0A15-A5902E095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39479"/>
            <a:stretch/>
          </p:blipFill>
          <p:spPr>
            <a:xfrm>
              <a:off x="15596168" y="30561006"/>
              <a:ext cx="580118" cy="4384424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D3C509E-7324-9934-59E3-E50DD3CDC289}"/>
                </a:ext>
              </a:extLst>
            </p:cNvPr>
            <p:cNvSpPr txBox="1"/>
            <p:nvPr/>
          </p:nvSpPr>
          <p:spPr>
            <a:xfrm>
              <a:off x="15857336" y="30561006"/>
              <a:ext cx="408094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10</a:t>
              </a:r>
              <a:endParaRPr lang="zh-CN" altLang="en-US" sz="1200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175D447-F942-6179-7932-0D358FF1D564}"/>
                </a:ext>
              </a:extLst>
            </p:cNvPr>
            <p:cNvSpPr txBox="1"/>
            <p:nvPr/>
          </p:nvSpPr>
          <p:spPr>
            <a:xfrm>
              <a:off x="15857336" y="34668403"/>
              <a:ext cx="408094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0</a:t>
              </a:r>
              <a:endParaRPr lang="zh-CN" altLang="en-US" sz="1200" dirty="0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2EB8AF33-838E-8E2C-BED7-D6CD1B56CF3F}"/>
              </a:ext>
            </a:extLst>
          </p:cNvPr>
          <p:cNvSpPr txBox="1"/>
          <p:nvPr/>
        </p:nvSpPr>
        <p:spPr>
          <a:xfrm>
            <a:off x="4328360" y="37038592"/>
            <a:ext cx="6530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Fig 2. Boxplots of different loss settings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A4345EC-08C5-4BBE-6A93-94E21155F79B}"/>
              </a:ext>
            </a:extLst>
          </p:cNvPr>
          <p:cNvSpPr txBox="1"/>
          <p:nvPr/>
        </p:nvSpPr>
        <p:spPr>
          <a:xfrm>
            <a:off x="14172386" y="35281551"/>
            <a:ext cx="16158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Fig 3. Quiver plots of DDF on a sagittal slice of MRI from (a) OC (left) and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(b)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baseline (right). 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4E36852-373B-8969-3DAB-F83AFE7A4C98}"/>
              </a:ext>
            </a:extLst>
          </p:cNvPr>
          <p:cNvSpPr txBox="1"/>
          <p:nvPr/>
        </p:nvSpPr>
        <p:spPr>
          <a:xfrm>
            <a:off x="14172386" y="35785470"/>
            <a:ext cx="5401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Fig 4. Visual examples of different loss settings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6861AE9-1C33-B891-0D01-C74F41C004EA}"/>
              </a:ext>
            </a:extLst>
          </p:cNvPr>
          <p:cNvSpPr txBox="1"/>
          <p:nvPr/>
        </p:nvSpPr>
        <p:spPr>
          <a:xfrm>
            <a:off x="587212" y="37441960"/>
            <a:ext cx="17637682" cy="505523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71500" indent="-571500">
              <a:lnSpc>
                <a:spcPts val="4300"/>
              </a:lnSpc>
              <a:buFontTx/>
              <a:buChar char="-"/>
            </a:pPr>
            <a:r>
              <a:rPr lang="en-US" altLang="zh-CN" sz="4000" dirty="0">
                <a:latin typeface="+mn-ea"/>
                <a:ea typeface="+mn-ea"/>
              </a:rPr>
              <a:t>PC loss contributes significantly to </a:t>
            </a:r>
            <a:r>
              <a:rPr lang="en-US" altLang="zh-CN" sz="4000" u="sng" dirty="0">
                <a:latin typeface="+mn-ea"/>
                <a:ea typeface="+mn-ea"/>
              </a:rPr>
              <a:t>volume preservation</a:t>
            </a:r>
            <a:r>
              <a:rPr lang="en-US" altLang="zh-CN" sz="4000" dirty="0">
                <a:latin typeface="+mn-ea"/>
                <a:ea typeface="+mn-ea"/>
              </a:rPr>
              <a:t>, which is beneficial in </a:t>
            </a:r>
            <a:r>
              <a:rPr lang="en-US" altLang="zh-CN" sz="4000" u="sng" dirty="0">
                <a:latin typeface="+mn-ea"/>
                <a:ea typeface="+mn-ea"/>
              </a:rPr>
              <a:t>bone estimation in vertebroplasty or kyphoplasty</a:t>
            </a:r>
            <a:r>
              <a:rPr lang="en-US" altLang="zh-CN" sz="4000" dirty="0">
                <a:latin typeface="+mn-ea"/>
                <a:ea typeface="+mn-ea"/>
              </a:rPr>
              <a:t>.</a:t>
            </a:r>
          </a:p>
          <a:p>
            <a:pPr marL="571500" indent="-571500">
              <a:lnSpc>
                <a:spcPts val="4300"/>
              </a:lnSpc>
              <a:buFontTx/>
              <a:buChar char="-"/>
            </a:pPr>
            <a:r>
              <a:rPr lang="en-US" altLang="zh-CN" sz="4000" dirty="0">
                <a:latin typeface="+mn-ea"/>
                <a:ea typeface="+mn-ea"/>
              </a:rPr>
              <a:t>RD loss achieves the highest level of rigidity (</a:t>
            </a:r>
            <a:r>
              <a:rPr lang="en-US" altLang="zh-CN" sz="4000" u="sng" dirty="0">
                <a:latin typeface="+mn-ea"/>
                <a:ea typeface="+mn-ea"/>
              </a:rPr>
              <a:t>5.7%</a:t>
            </a:r>
            <a:r>
              <a:rPr lang="en-US" altLang="zh-CN" sz="4000" dirty="0">
                <a:latin typeface="+mn-ea"/>
                <a:ea typeface="+mn-ea"/>
              </a:rPr>
              <a:t> improvement over baseline), and maintains the details in the process area. It is useful when the image shape should match perfectly, e.g., </a:t>
            </a:r>
            <a:r>
              <a:rPr lang="en-US" altLang="zh-CN" sz="4000" u="sng" dirty="0">
                <a:latin typeface="+mn-ea"/>
                <a:ea typeface="+mn-ea"/>
              </a:rPr>
              <a:t>surgical planning</a:t>
            </a:r>
            <a:r>
              <a:rPr lang="en-US" altLang="zh-CN" sz="4000" dirty="0">
                <a:latin typeface="+mn-ea"/>
                <a:ea typeface="+mn-ea"/>
              </a:rPr>
              <a:t>.</a:t>
            </a:r>
          </a:p>
          <a:p>
            <a:pPr marL="571500" indent="-571500">
              <a:lnSpc>
                <a:spcPts val="4300"/>
              </a:lnSpc>
              <a:buFontTx/>
              <a:buChar char="-"/>
            </a:pPr>
            <a:r>
              <a:rPr lang="en-US" altLang="zh-CN" sz="4000" dirty="0">
                <a:latin typeface="+mn-ea"/>
                <a:ea typeface="+mn-ea"/>
              </a:rPr>
              <a:t>RF loss is a suitable choice when the feasibility of the transformation is more important, e.g., </a:t>
            </a:r>
            <a:r>
              <a:rPr lang="en-US" altLang="zh-CN" sz="4000" u="sng" dirty="0">
                <a:latin typeface="+mn-ea"/>
                <a:ea typeface="+mn-ea"/>
              </a:rPr>
              <a:t>in differential diagnostics</a:t>
            </a:r>
            <a:r>
              <a:rPr lang="en-US" altLang="zh-CN" sz="4000" dirty="0">
                <a:latin typeface="+mn-ea"/>
                <a:ea typeface="+mn-ea"/>
              </a:rPr>
              <a:t>.</a:t>
            </a:r>
          </a:p>
          <a:p>
            <a:pPr marL="571500" indent="-571500">
              <a:lnSpc>
                <a:spcPts val="4300"/>
              </a:lnSpc>
              <a:buFontTx/>
              <a:buChar char="-"/>
            </a:pPr>
            <a:r>
              <a:rPr lang="en-US" altLang="zh-CN" sz="4000" dirty="0">
                <a:latin typeface="+mn-ea"/>
                <a:ea typeface="+mn-ea"/>
              </a:rPr>
              <a:t>OC loss has </a:t>
            </a:r>
            <a:r>
              <a:rPr lang="en-US" altLang="zh-CN" sz="4000" u="sng" dirty="0">
                <a:latin typeface="+mn-ea"/>
                <a:ea typeface="+mn-ea"/>
              </a:rPr>
              <a:t>more consistent displacements </a:t>
            </a:r>
            <a:r>
              <a:rPr lang="en-US" altLang="zh-CN" sz="4000" dirty="0">
                <a:latin typeface="+mn-ea"/>
                <a:ea typeface="+mn-ea"/>
              </a:rPr>
              <a:t>inside vertebra area than baseline method. Training with OC loss also decreases PC loss.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D92BD88E-3B53-F47F-F5FF-67C66DF4A2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20293" y="-20183"/>
            <a:ext cx="2505600" cy="208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8B8910-08D9-42C9-802C-CAFA4FC092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53805" y="8742603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57027"/>
      </p:ext>
    </p:extLst>
  </p:cSld>
  <p:clrMapOvr>
    <a:masterClrMapping/>
  </p:clrMapOvr>
</p:sld>
</file>

<file path=ppt/theme/theme1.xml><?xml version="1.0" encoding="utf-8"?>
<a:theme xmlns:a="http://schemas.openxmlformats.org/drawingml/2006/main" name="camp-tum-jhu-poster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UM Neue Helvetica 55 Regular"/>
        <a:ea typeface=""/>
        <a:cs typeface=""/>
      </a:majorFont>
      <a:minorFont>
        <a:latin typeface="TUM Neue Helvetica 55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-04-21_2_TUM_JHU_template.potx" id="{A844F364-FC86-4F6B-B063-4CB3193CFD33}" vid="{02C20712-33D1-4C90-BE68-BFEAC6B84A3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4037</TotalTime>
  <Words>708</Words>
  <Application>Microsoft Office PowerPoint</Application>
  <PresentationFormat>自定义</PresentationFormat>
  <Paragraphs>55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TUM Neue Helvetica 55 Regular</vt:lpstr>
      <vt:lpstr>Arial</vt:lpstr>
      <vt:lpstr>Cambria Math</vt:lpstr>
      <vt:lpstr>Times New Roman</vt:lpstr>
      <vt:lpstr>Wingdings</vt:lpstr>
      <vt:lpstr>camp-tum-jhu-poster</vt:lpstr>
      <vt:lpstr>Weakly-supervised Biomechanically-constrained CT/MRI Registration of the Spine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Weakly-supervised Biomechanically-constrained CT/MRI Registration of the Spine</dc:title>
  <dc:creator>Bailiang Jian</dc:creator>
  <cp:lastModifiedBy>Jian Bailiang</cp:lastModifiedBy>
  <cp:revision>8</cp:revision>
  <cp:lastPrinted>2014-03-25T19:28:45Z</cp:lastPrinted>
  <dcterms:created xsi:type="dcterms:W3CDTF">2022-09-02T09:34:44Z</dcterms:created>
  <dcterms:modified xsi:type="dcterms:W3CDTF">2022-09-12T14:12:50Z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